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320" r:id="rId4"/>
    <p:sldId id="342" r:id="rId5"/>
    <p:sldId id="321" r:id="rId6"/>
    <p:sldId id="322" r:id="rId7"/>
    <p:sldId id="324" r:id="rId8"/>
    <p:sldId id="325" r:id="rId9"/>
    <p:sldId id="326" r:id="rId10"/>
    <p:sldId id="327" r:id="rId11"/>
    <p:sldId id="328" r:id="rId12"/>
    <p:sldId id="334" r:id="rId13"/>
    <p:sldId id="340" r:id="rId14"/>
    <p:sldId id="343" r:id="rId15"/>
    <p:sldId id="329" r:id="rId16"/>
    <p:sldId id="331" r:id="rId17"/>
    <p:sldId id="332" r:id="rId18"/>
    <p:sldId id="333" r:id="rId19"/>
    <p:sldId id="330" r:id="rId20"/>
    <p:sldId id="323" r:id="rId21"/>
    <p:sldId id="339" r:id="rId22"/>
    <p:sldId id="335" r:id="rId23"/>
    <p:sldId id="336" r:id="rId24"/>
    <p:sldId id="338" r:id="rId25"/>
    <p:sldId id="341" r:id="rId26"/>
    <p:sldId id="337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66" r:id="rId46"/>
    <p:sldId id="354" r:id="rId47"/>
    <p:sldId id="351" r:id="rId48"/>
    <p:sldId id="352" r:id="rId49"/>
    <p:sldId id="35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2A70-8235-4B6E-9547-FB0378452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2A452-1148-4DEE-BB09-08A969924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EAAB4-5B6D-42C3-88BE-A2269CD3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622A3-B6D6-41BB-AEF6-4A6F8C13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CAFC9-DCCC-4324-84F0-A13D1B95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9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BE9A-F38E-439F-84C1-C29CF773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57590-F4E9-4A8E-93E0-BFD50BF84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407D4-5ED3-4A97-9B6A-67EB3F4A4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C0243-0680-437C-B9AB-F16B616CC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3F362-BD81-498F-ACD5-EE6C849F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9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EE297-5058-4657-973D-CA84C5AC58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A56EA-3283-4F16-A20C-49B582487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2558B-259A-4DDF-9C45-FEAEF63B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D6CE0-1390-43AB-80F3-B172AD59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24358-F4F8-4752-A5C5-9BC32C07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0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2" y="2"/>
            <a:ext cx="12193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49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79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F69C-88AA-4A08-AB18-24D5320D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C4504-87F6-49F3-9214-97E55386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D678D-30D4-4CD9-B2D9-960455E2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00887-869E-453D-AB47-78DD2A57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0A08-7911-4CAA-BFA8-DC3B5B6D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F6B8-3A17-4875-822A-6F7D0DB9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562D0-88F6-4C26-9EE5-C0DAE9E2F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5EA4F-0DC1-4EF7-B445-FF71AFEE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9F134-CE90-473E-AB8C-5EEAD468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339F3-7FC8-4367-B0B4-5AB3EBA9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32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51E5-8560-43C8-96BD-A0F193D1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6647A-5C89-43E2-934F-EF4FD4ACD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76338-22C6-4F06-AC89-2A6B9DEE4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6F18D-7823-4181-A8C9-9676C619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3948F-3D87-4FD6-A940-90A7EDAE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C4E3E-FF8F-44A1-A56B-61142975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1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8B191-F1ED-45F1-A838-C165AC9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02A8B-1D24-4C3B-A14E-84045ECE5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1C858-0F3C-4C9F-9B8A-D284877BD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2BC6C-09FA-44A2-83C4-2359D7BA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32F63-7A82-446D-AD50-4F701DED6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3A5DD3-B235-4285-9443-DF685C82C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05701-5357-4567-A89A-CB18E94D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817A9-76CD-4F01-9DDF-7760087D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0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2EF09-BDFB-4BD0-84EB-CA810420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AFD9D-834E-40C1-B9EB-12C7DDF8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91AE-8474-4963-AFD5-1778313A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C7E70-5309-4E84-82C5-80F9FE4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8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F20221-79BE-4A55-9E81-81A0A660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D41EA-1D7B-448E-91E0-D4A43062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0069C-C529-4E98-BB61-1E963B65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4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0FB1-FD25-4E33-A6F8-8DDC0C5B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407D5-DDDB-422C-AD98-CA9AE9935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F0D55-50FB-406F-BF99-B5D7658BC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BD711-BB8E-4B82-8FD0-AEF9B344C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B49A8-DEB8-438C-9240-D3727F2F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BA916-9BE7-40FC-A92C-9D483939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7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71C2-95DA-47A7-BF5A-3B513BD0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ED0A4-1888-494D-AA2E-F61FEBD55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8E7D4-F640-4F4D-97DC-0642E424C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94020-D4C4-4F6C-AB31-4CE8C750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117FE-3CDD-41B1-82C8-F051FD64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724FE-8B3B-42CF-A231-F342CE13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4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C82F37-6E7E-448D-9A6C-A6CF7151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2914D-71DC-4996-841C-5F8E11B5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25541-AC4D-44D8-8F6B-34564BB18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BA18D-1EDD-45DB-8E71-4BA510E898A7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07A57-23E9-44D0-84F6-DD698A794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5E77B-AAB6-4338-AB6B-958B486B3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A2BF7-6AF8-4E1D-963E-6E63538D5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7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generated with very high confidence">
            <a:extLst>
              <a:ext uri="{FF2B5EF4-FFF2-40B4-BE49-F238E27FC236}">
                <a16:creationId xmlns:a16="http://schemas.microsoft.com/office/drawing/2014/main" id="{57838D0B-D8AF-4E97-B998-746DC1BAD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341E6-F892-417A-8AC4-7B6D208F6E75}"/>
              </a:ext>
            </a:extLst>
          </p:cNvPr>
          <p:cNvSpPr/>
          <p:nvPr/>
        </p:nvSpPr>
        <p:spPr>
          <a:xfrm>
            <a:off x="1" y="2169698"/>
            <a:ext cx="12191999" cy="2481943"/>
          </a:xfrm>
          <a:prstGeom prst="rect">
            <a:avLst/>
          </a:prstGeom>
          <a:solidFill>
            <a:srgbClr val="0070C0">
              <a:alpha val="7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4961D-122B-4F83-A45A-337E7A9318B1}"/>
              </a:ext>
            </a:extLst>
          </p:cNvPr>
          <p:cNvSpPr txBox="1"/>
          <p:nvPr/>
        </p:nvSpPr>
        <p:spPr>
          <a:xfrm>
            <a:off x="304800" y="2476179"/>
            <a:ext cx="9233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BXUG</a:t>
            </a:r>
            <a:r>
              <a:rPr lang="zh-CN" altLang="en-US" sz="4800" dirty="0">
                <a:solidFill>
                  <a:schemeClr val="bg1"/>
                </a:solidFill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</a:rPr>
              <a:t>9</a:t>
            </a:r>
            <a:r>
              <a:rPr lang="zh-CN" altLang="en-US" sz="4800" dirty="0">
                <a:solidFill>
                  <a:schemeClr val="bg1"/>
                </a:solidFill>
              </a:rPr>
              <a:t>期线下活动暨</a:t>
            </a:r>
            <a:r>
              <a:rPr lang="en-US" altLang="zh-CN" sz="4800" dirty="0">
                <a:solidFill>
                  <a:schemeClr val="bg1"/>
                </a:solidFill>
              </a:rPr>
              <a:t>2017</a:t>
            </a:r>
            <a:r>
              <a:rPr lang="zh-CN" altLang="en-US" sz="4800" dirty="0">
                <a:solidFill>
                  <a:schemeClr val="bg1"/>
                </a:solidFill>
              </a:rPr>
              <a:t>年会</a:t>
            </a:r>
            <a:endParaRPr lang="en-US" sz="4800" dirty="0">
              <a:solidFill>
                <a:schemeClr val="bg1"/>
              </a:solidFill>
            </a:endParaRPr>
          </a:p>
          <a:p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4AE8F-800E-403E-BC5A-4D8CDF2806F7}"/>
              </a:ext>
            </a:extLst>
          </p:cNvPr>
          <p:cNvSpPr txBox="1"/>
          <p:nvPr/>
        </p:nvSpPr>
        <p:spPr>
          <a:xfrm>
            <a:off x="196280" y="3542106"/>
            <a:ext cx="677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2017.12.23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pic>
        <p:nvPicPr>
          <p:cNvPr id="3" name="Picture 2" descr="A close up of text on a white surface&#10;&#10;Description generated with very high confidence">
            <a:extLst>
              <a:ext uri="{FF2B5EF4-FFF2-40B4-BE49-F238E27FC236}">
                <a16:creationId xmlns:a16="http://schemas.microsoft.com/office/drawing/2014/main" id="{4A91C8AF-AFC9-4163-AE64-56127C3B7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39" y="2189633"/>
            <a:ext cx="2442071" cy="2442071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C1FDE50D-0F2D-4E58-B1D5-441D59F79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894163"/>
            <a:ext cx="1721314" cy="1721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217786-BC3F-43EB-9BC8-750116D0F956}"/>
              </a:ext>
            </a:extLst>
          </p:cNvPr>
          <p:cNvSpPr txBox="1"/>
          <p:nvPr/>
        </p:nvSpPr>
        <p:spPr>
          <a:xfrm>
            <a:off x="6664095" y="63139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友情赞助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D34009-FA45-4F72-B37A-3D6DCE479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935" y="6065778"/>
            <a:ext cx="617459" cy="617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13A886-A7D8-4825-A1C6-083638761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734" y="6065778"/>
            <a:ext cx="2566866" cy="6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4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73358-7B18-4EE0-9C53-0A34715D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128712"/>
            <a:ext cx="9001125" cy="4600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E1C9B1-FCDF-49D3-9107-D80568AD044D}"/>
              </a:ext>
            </a:extLst>
          </p:cNvPr>
          <p:cNvSpPr txBox="1"/>
          <p:nvPr/>
        </p:nvSpPr>
        <p:spPr>
          <a:xfrm>
            <a:off x="4634701" y="422032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Xamarin </a:t>
            </a:r>
            <a:r>
              <a:rPr lang="zh-CN" altLang="en-US" sz="2800" dirty="0"/>
              <a:t>是原生的</a:t>
            </a:r>
            <a:endParaRPr lang="en-US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8C0ED6-ABF9-44C7-B8C3-D078659DA3DA}"/>
              </a:ext>
            </a:extLst>
          </p:cNvPr>
          <p:cNvSpPr/>
          <p:nvPr/>
        </p:nvSpPr>
        <p:spPr>
          <a:xfrm>
            <a:off x="2461846" y="2841674"/>
            <a:ext cx="1533379" cy="153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界面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A31876-3075-40E6-9B77-802EC6E40BF9}"/>
              </a:ext>
            </a:extLst>
          </p:cNvPr>
          <p:cNvSpPr/>
          <p:nvPr/>
        </p:nvSpPr>
        <p:spPr>
          <a:xfrm>
            <a:off x="5273037" y="2841674"/>
            <a:ext cx="1533379" cy="153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API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BE9809-E0D9-4571-A956-23927190B5B4}"/>
              </a:ext>
            </a:extLst>
          </p:cNvPr>
          <p:cNvSpPr/>
          <p:nvPr/>
        </p:nvSpPr>
        <p:spPr>
          <a:xfrm>
            <a:off x="8084228" y="2841674"/>
            <a:ext cx="1533379" cy="153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性能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08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3FCFF2-5FB2-4EC7-8E1A-0E558EC3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13" y="1076939"/>
            <a:ext cx="87534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9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DCBEB8-8301-4237-B3C3-0AF3BA2C1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70" y="2057566"/>
            <a:ext cx="4903914" cy="2742867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61E6F4-6794-480A-AF44-FA09D879E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6" y="2060398"/>
            <a:ext cx="5457093" cy="27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FD62CB3-4611-4B9B-BBC1-7B475B7A4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95" y="1049949"/>
            <a:ext cx="8992479" cy="482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3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60961D-E918-42ED-BA20-740843E30DDF}"/>
              </a:ext>
            </a:extLst>
          </p:cNvPr>
          <p:cNvSpPr txBox="1"/>
          <p:nvPr/>
        </p:nvSpPr>
        <p:spPr>
          <a:xfrm>
            <a:off x="1816902" y="2506600"/>
            <a:ext cx="96661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有奖问答： </a:t>
            </a:r>
            <a:endParaRPr lang="en-US" altLang="zh-CN" sz="3200" dirty="0"/>
          </a:p>
          <a:p>
            <a:r>
              <a:rPr lang="en-US" altLang="zh-CN" sz="3200" dirty="0" err="1"/>
              <a:t>Xamarin.Forms</a:t>
            </a:r>
            <a:r>
              <a:rPr lang="en-US" altLang="zh-CN" sz="3200" dirty="0"/>
              <a:t> </a:t>
            </a:r>
            <a:r>
              <a:rPr lang="zh-CN" altLang="en-US" sz="3200" dirty="0"/>
              <a:t>从哪个版本开始支持</a:t>
            </a:r>
            <a:r>
              <a:rPr lang="en-US" altLang="zh-CN" sz="3200" dirty="0"/>
              <a:t>.NET Standard 2.0?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920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4D272A-CDE2-4972-8ABE-B81A87AF1AC1}"/>
              </a:ext>
            </a:extLst>
          </p:cNvPr>
          <p:cNvSpPr txBox="1"/>
          <p:nvPr/>
        </p:nvSpPr>
        <p:spPr>
          <a:xfrm>
            <a:off x="1294228" y="3429000"/>
            <a:ext cx="46550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Demo</a:t>
            </a:r>
          </a:p>
          <a:p>
            <a:r>
              <a:rPr lang="en-US" sz="4400" dirty="0">
                <a:solidFill>
                  <a:schemeClr val="bg1"/>
                </a:solidFill>
              </a:rPr>
              <a:t>Xamarin Live Player</a:t>
            </a:r>
          </a:p>
        </p:txBody>
      </p:sp>
    </p:spTree>
    <p:extLst>
      <p:ext uri="{BB962C8B-B14F-4D97-AF65-F5344CB8AC3E}">
        <p14:creationId xmlns:p14="http://schemas.microsoft.com/office/powerpoint/2010/main" val="2313067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CA98C3BD-1618-4787-9642-6175FFD5B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152525"/>
            <a:ext cx="8763000" cy="4552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2F5BE-026A-417B-A2D7-4BF7C6AE2ACE}"/>
              </a:ext>
            </a:extLst>
          </p:cNvPr>
          <p:cNvSpPr txBox="1"/>
          <p:nvPr/>
        </p:nvSpPr>
        <p:spPr>
          <a:xfrm>
            <a:off x="4128264" y="355789"/>
            <a:ext cx="355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Xamarin.Forms</a:t>
            </a:r>
            <a:r>
              <a:rPr lang="zh-CN" altLang="en-US" sz="2800" dirty="0"/>
              <a:t>的优化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1210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2F580D5-03A7-40A7-8196-F7D8999E4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363" y="1128712"/>
            <a:ext cx="8886825" cy="4600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B51EE3-95B1-42C3-9598-5A606EE25445}"/>
              </a:ext>
            </a:extLst>
          </p:cNvPr>
          <p:cNvSpPr txBox="1"/>
          <p:nvPr/>
        </p:nvSpPr>
        <p:spPr>
          <a:xfrm>
            <a:off x="4128264" y="355789"/>
            <a:ext cx="355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Xamarin.Forms</a:t>
            </a:r>
            <a:r>
              <a:rPr lang="zh-CN" altLang="en-US" sz="2800" dirty="0"/>
              <a:t>的优化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9743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50019-5789-45D2-BDD3-E824BCC7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923925"/>
            <a:ext cx="8972550" cy="501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8E7228-560D-4F81-8E63-0F89556166B6}"/>
              </a:ext>
            </a:extLst>
          </p:cNvPr>
          <p:cNvSpPr txBox="1"/>
          <p:nvPr/>
        </p:nvSpPr>
        <p:spPr>
          <a:xfrm>
            <a:off x="3185729" y="299518"/>
            <a:ext cx="5623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Xamarin.Forms</a:t>
            </a:r>
            <a:r>
              <a:rPr lang="zh-CN" altLang="en-US" sz="2800" dirty="0"/>
              <a:t>支持 </a:t>
            </a:r>
            <a:r>
              <a:rPr lang="en-US" altLang="zh-CN" sz="2800" dirty="0"/>
              <a:t>iOS 11/ iPhone 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8228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9ACBEE-7A8E-4B85-B749-546D79CBF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75" y="1200150"/>
            <a:ext cx="7214113" cy="328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5B84DC-8159-4BAF-B018-FFF08D46CCFF}"/>
              </a:ext>
            </a:extLst>
          </p:cNvPr>
          <p:cNvSpPr txBox="1"/>
          <p:nvPr/>
        </p:nvSpPr>
        <p:spPr>
          <a:xfrm>
            <a:off x="4634701" y="422032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Xamarin </a:t>
            </a:r>
            <a:r>
              <a:rPr lang="zh-CN" altLang="en-US" sz="2800" dirty="0"/>
              <a:t>是开源的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C752E-8326-4890-9FA2-94FC5C488EA9}"/>
              </a:ext>
            </a:extLst>
          </p:cNvPr>
          <p:cNvSpPr/>
          <p:nvPr/>
        </p:nvSpPr>
        <p:spPr>
          <a:xfrm>
            <a:off x="4112717" y="6066636"/>
            <a:ext cx="281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https://github.com/xamarin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637C7-C4B5-4CD2-8433-6B6A1D3D5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37" y="2267215"/>
            <a:ext cx="5894116" cy="362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8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A19889-3F9E-4779-8058-CC95FADB5731}"/>
              </a:ext>
            </a:extLst>
          </p:cNvPr>
          <p:cNvSpPr/>
          <p:nvPr/>
        </p:nvSpPr>
        <p:spPr>
          <a:xfrm>
            <a:off x="2605179" y="2532951"/>
            <a:ext cx="784711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BXUG </a:t>
            </a:r>
            <a:r>
              <a:rPr lang="en-US" altLang="zh-CN" sz="8800" dirty="0">
                <a:solidFill>
                  <a:schemeClr val="bg1"/>
                </a:solidFill>
              </a:rPr>
              <a:t>#2017#</a:t>
            </a:r>
          </a:p>
          <a:p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27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D31CD1-39E4-451A-8E15-E62F14B0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41" y="417855"/>
            <a:ext cx="5410200" cy="3743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CFC3E1-72FC-4078-BC18-F5124D9D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59" y="2548157"/>
            <a:ext cx="5372100" cy="3648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1A780F-05B7-4649-976D-3690A5D14521}"/>
              </a:ext>
            </a:extLst>
          </p:cNvPr>
          <p:cNvSpPr txBox="1"/>
          <p:nvPr/>
        </p:nvSpPr>
        <p:spPr>
          <a:xfrm>
            <a:off x="7098157" y="417855"/>
            <a:ext cx="3991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Xamarin </a:t>
            </a:r>
            <a:r>
              <a:rPr lang="zh-CN" altLang="en-US" sz="2800" dirty="0"/>
              <a:t>来自社区的贡献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0185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FA6A469-6BD2-4FDD-95A7-EC00961D3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553" y="1211054"/>
            <a:ext cx="6477268" cy="3411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772B0-918D-4F75-9801-DF8AE628ABD6}"/>
              </a:ext>
            </a:extLst>
          </p:cNvPr>
          <p:cNvSpPr txBox="1"/>
          <p:nvPr/>
        </p:nvSpPr>
        <p:spPr>
          <a:xfrm>
            <a:off x="1587906" y="429994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Mobile + AI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C054F4-EE05-4A8A-924C-E92A36E435B2}"/>
              </a:ext>
            </a:extLst>
          </p:cNvPr>
          <p:cNvSpPr/>
          <p:nvPr/>
        </p:nvSpPr>
        <p:spPr>
          <a:xfrm>
            <a:off x="5617255" y="877977"/>
            <a:ext cx="2441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https://customvision.ai/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4B1F27-A97C-4A5D-9CB8-3C7B905B17CD}"/>
              </a:ext>
            </a:extLst>
          </p:cNvPr>
          <p:cNvGrpSpPr/>
          <p:nvPr/>
        </p:nvGrpSpPr>
        <p:grpSpPr>
          <a:xfrm>
            <a:off x="6838038" y="4394732"/>
            <a:ext cx="4697775" cy="1252214"/>
            <a:chOff x="6038601" y="4726019"/>
            <a:chExt cx="4697775" cy="12522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E68EF2-A90C-45F3-8523-DEC18E3FA330}"/>
                </a:ext>
              </a:extLst>
            </p:cNvPr>
            <p:cNvSpPr txBox="1"/>
            <p:nvPr/>
          </p:nvSpPr>
          <p:spPr>
            <a:xfrm>
              <a:off x="7789415" y="5331902"/>
              <a:ext cx="29469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iOS 11 </a:t>
              </a:r>
              <a:r>
                <a:rPr lang="en-US" sz="3600" dirty="0" err="1"/>
                <a:t>CoreML</a:t>
              </a:r>
              <a:endParaRPr lang="en-US" sz="3600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0EBBBA8-4646-4D6C-A7F9-9761DB9AE335}"/>
                </a:ext>
              </a:extLst>
            </p:cNvPr>
            <p:cNvSpPr/>
            <p:nvPr/>
          </p:nvSpPr>
          <p:spPr>
            <a:xfrm rot="2567406">
              <a:off x="6038601" y="4726019"/>
              <a:ext cx="1797457" cy="5150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167CA-C36A-4A53-9C68-5F03BC859B18}"/>
                </a:ext>
              </a:extLst>
            </p:cNvPr>
            <p:cNvSpPr txBox="1"/>
            <p:nvPr/>
          </p:nvSpPr>
          <p:spPr>
            <a:xfrm>
              <a:off x="7141940" y="4757052"/>
              <a:ext cx="1026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5BD993-93E3-49A1-9ACC-70D956B18436}"/>
              </a:ext>
            </a:extLst>
          </p:cNvPr>
          <p:cNvSpPr txBox="1"/>
          <p:nvPr/>
        </p:nvSpPr>
        <p:spPr>
          <a:xfrm>
            <a:off x="1455624" y="5572744"/>
            <a:ext cx="79383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有奖问答： </a:t>
            </a:r>
            <a:endParaRPr lang="en-US" altLang="zh-CN" sz="3200" dirty="0"/>
          </a:p>
          <a:p>
            <a:r>
              <a:rPr lang="en-US" altLang="zh-CN" sz="3200" dirty="0"/>
              <a:t>iOS 11</a:t>
            </a:r>
            <a:r>
              <a:rPr lang="zh-CN" altLang="en-US" sz="3200" dirty="0"/>
              <a:t>新特性中跟</a:t>
            </a:r>
            <a:r>
              <a:rPr lang="en-US" altLang="zh-CN" sz="3200" dirty="0"/>
              <a:t>AI</a:t>
            </a:r>
            <a:r>
              <a:rPr lang="zh-CN" altLang="en-US" sz="3200" dirty="0"/>
              <a:t>相关的功能叫什么名字</a:t>
            </a:r>
            <a:r>
              <a:rPr lang="en-US" altLang="zh-CN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898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4D272A-CDE2-4972-8ABE-B81A87AF1AC1}"/>
              </a:ext>
            </a:extLst>
          </p:cNvPr>
          <p:cNvSpPr txBox="1"/>
          <p:nvPr/>
        </p:nvSpPr>
        <p:spPr>
          <a:xfrm>
            <a:off x="1294228" y="3429000"/>
            <a:ext cx="32103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Demo</a:t>
            </a:r>
          </a:p>
          <a:p>
            <a:r>
              <a:rPr lang="en-US" altLang="zh-CN" sz="4400" dirty="0">
                <a:solidFill>
                  <a:schemeClr val="bg1"/>
                </a:solidFill>
              </a:rPr>
              <a:t>Native Forms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0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70B32B-A96A-4A73-8FD0-F8E4A468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99" y="1005959"/>
            <a:ext cx="9086850" cy="4476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02E925-DA18-44E4-B605-B113F37CE1EB}"/>
              </a:ext>
            </a:extLst>
          </p:cNvPr>
          <p:cNvSpPr/>
          <p:nvPr/>
        </p:nvSpPr>
        <p:spPr>
          <a:xfrm>
            <a:off x="4239629" y="5482709"/>
            <a:ext cx="3431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https://docs.microsoft.com/zh-cn/</a:t>
            </a:r>
          </a:p>
        </p:txBody>
      </p:sp>
    </p:spTree>
    <p:extLst>
      <p:ext uri="{BB962C8B-B14F-4D97-AF65-F5344CB8AC3E}">
        <p14:creationId xmlns:p14="http://schemas.microsoft.com/office/powerpoint/2010/main" val="641010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1CB889-E17B-4B4C-8728-1D138AB17804}"/>
              </a:ext>
            </a:extLst>
          </p:cNvPr>
          <p:cNvSpPr txBox="1"/>
          <p:nvPr/>
        </p:nvSpPr>
        <p:spPr>
          <a:xfrm>
            <a:off x="4389119" y="829994"/>
            <a:ext cx="4508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Xamarin.Forms</a:t>
            </a:r>
            <a:r>
              <a:rPr lang="en-US" sz="3600" dirty="0"/>
              <a:t> </a:t>
            </a:r>
            <a:r>
              <a:rPr lang="zh-CN" altLang="en-US" sz="3600" dirty="0"/>
              <a:t>的能力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8226B-EFD8-4EE0-BD2B-FBD8CA488C89}"/>
              </a:ext>
            </a:extLst>
          </p:cNvPr>
          <p:cNvSpPr txBox="1"/>
          <p:nvPr/>
        </p:nvSpPr>
        <p:spPr>
          <a:xfrm>
            <a:off x="2011679" y="1885071"/>
            <a:ext cx="87582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iOS</a:t>
            </a:r>
          </a:p>
          <a:p>
            <a:r>
              <a:rPr lang="en-US" sz="2800" dirty="0"/>
              <a:t>Android</a:t>
            </a:r>
          </a:p>
          <a:p>
            <a:r>
              <a:rPr lang="en-US" sz="2800" dirty="0"/>
              <a:t>MacOS</a:t>
            </a:r>
          </a:p>
          <a:p>
            <a:r>
              <a:rPr lang="en-US" sz="2800" dirty="0"/>
              <a:t>Samsung </a:t>
            </a:r>
            <a:r>
              <a:rPr lang="en-US" sz="2800" dirty="0" err="1"/>
              <a:t>Tizen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WPF</a:t>
            </a:r>
          </a:p>
          <a:p>
            <a:r>
              <a:rPr lang="en-US" sz="2800" dirty="0"/>
              <a:t>Linux</a:t>
            </a:r>
          </a:p>
          <a:p>
            <a:r>
              <a:rPr lang="en-US" sz="2800" dirty="0"/>
              <a:t>Unity</a:t>
            </a:r>
          </a:p>
          <a:p>
            <a:r>
              <a:rPr lang="en-US" sz="2800" dirty="0"/>
              <a:t>Asp.NET Core (</a:t>
            </a:r>
            <a:r>
              <a:rPr lang="en-US" sz="2800" dirty="0" err="1"/>
              <a:t>Ooui</a:t>
            </a:r>
            <a:r>
              <a:rPr lang="en-US" sz="2800" dirty="0"/>
              <a:t> - https://github.com/praeclarum/Ooui)</a:t>
            </a:r>
          </a:p>
        </p:txBody>
      </p:sp>
    </p:spTree>
    <p:extLst>
      <p:ext uri="{BB962C8B-B14F-4D97-AF65-F5344CB8AC3E}">
        <p14:creationId xmlns:p14="http://schemas.microsoft.com/office/powerpoint/2010/main" val="4117744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4D272A-CDE2-4972-8ABE-B81A87AF1AC1}"/>
              </a:ext>
            </a:extLst>
          </p:cNvPr>
          <p:cNvSpPr txBox="1"/>
          <p:nvPr/>
        </p:nvSpPr>
        <p:spPr>
          <a:xfrm>
            <a:off x="1294228" y="3429000"/>
            <a:ext cx="91988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Demo</a:t>
            </a:r>
          </a:p>
          <a:p>
            <a:r>
              <a:rPr lang="en-US" altLang="zh-CN" sz="4400" dirty="0" err="1">
                <a:solidFill>
                  <a:schemeClr val="bg1"/>
                </a:solidFill>
              </a:rPr>
              <a:t>Xamarin.Forms</a:t>
            </a:r>
            <a:r>
              <a:rPr lang="en-US" altLang="zh-CN" sz="4400" dirty="0">
                <a:solidFill>
                  <a:schemeClr val="bg1"/>
                </a:solidFill>
              </a:rPr>
              <a:t> for ASP.NET Core (</a:t>
            </a:r>
            <a:r>
              <a:rPr lang="en-US" altLang="zh-CN" sz="4400" dirty="0" err="1">
                <a:solidFill>
                  <a:schemeClr val="bg1"/>
                </a:solidFill>
              </a:rPr>
              <a:t>Ooui</a:t>
            </a:r>
            <a:r>
              <a:rPr lang="en-US" altLang="zh-CN" sz="4400" dirty="0">
                <a:solidFill>
                  <a:schemeClr val="bg1"/>
                </a:solidFill>
              </a:rPr>
              <a:t>)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02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FA9A11-8AF8-4B92-B07D-C6DA668E5A51}"/>
              </a:ext>
            </a:extLst>
          </p:cNvPr>
          <p:cNvSpPr/>
          <p:nvPr/>
        </p:nvSpPr>
        <p:spPr>
          <a:xfrm>
            <a:off x="399620" y="2986261"/>
            <a:ext cx="11472693" cy="1040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0070C0"/>
                </a:solidFill>
              </a:rPr>
              <a:t>Xamarin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+</a:t>
            </a:r>
            <a:r>
              <a:rPr lang="en-US" sz="4800" dirty="0">
                <a:solidFill>
                  <a:srgbClr val="0070C0"/>
                </a:solidFill>
              </a:rPr>
              <a:t> </a:t>
            </a:r>
            <a:r>
              <a:rPr lang="en-US" sz="4800" dirty="0">
                <a:solidFill>
                  <a:srgbClr val="00B050"/>
                </a:solidFill>
              </a:rPr>
              <a:t>C#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+ Visual Studio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3EEFA3-92BC-48CB-8BC8-62F502CB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32" y="1422797"/>
            <a:ext cx="935309" cy="93530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E19644C-C103-4A7D-8A19-A4A37C46F040}"/>
              </a:ext>
            </a:extLst>
          </p:cNvPr>
          <p:cNvGrpSpPr/>
          <p:nvPr/>
        </p:nvGrpSpPr>
        <p:grpSpPr>
          <a:xfrm>
            <a:off x="1635571" y="377737"/>
            <a:ext cx="1424181" cy="2002285"/>
            <a:chOff x="1634937" y="377303"/>
            <a:chExt cx="1424383" cy="20025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2FC306-BFC6-4E18-941F-5E80F488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937" y="1450752"/>
              <a:ext cx="929120" cy="9291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D3064F-058D-499F-8F86-6F9EEA22CDCC}"/>
                </a:ext>
              </a:extLst>
            </p:cNvPr>
            <p:cNvSpPr txBox="1"/>
            <p:nvPr/>
          </p:nvSpPr>
          <p:spPr>
            <a:xfrm>
              <a:off x="1728243" y="377303"/>
              <a:ext cx="1331077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iOS, </a:t>
              </a:r>
            </a:p>
            <a:p>
              <a:r>
                <a:rPr lang="en-US" sz="2000" dirty="0" err="1">
                  <a:solidFill>
                    <a:schemeClr val="bg1"/>
                  </a:solidFill>
                </a:rPr>
                <a:t>watchOS</a:t>
              </a:r>
              <a:r>
                <a:rPr lang="en-US" sz="2000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en-US" sz="2000" dirty="0" err="1">
                  <a:solidFill>
                    <a:schemeClr val="bg1"/>
                  </a:solidFill>
                </a:rPr>
                <a:t>tvOS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4F5E23-FB64-48C4-A8DA-DC718C807989}"/>
              </a:ext>
            </a:extLst>
          </p:cNvPr>
          <p:cNvGrpSpPr/>
          <p:nvPr/>
        </p:nvGrpSpPr>
        <p:grpSpPr>
          <a:xfrm>
            <a:off x="2829017" y="685468"/>
            <a:ext cx="1219197" cy="1669817"/>
            <a:chOff x="2828553" y="685079"/>
            <a:chExt cx="1219370" cy="16700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7DF3A1-59F9-41BA-A5A7-9EDD87DF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52" y="1544312"/>
              <a:ext cx="810821" cy="8108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E9B9D-3659-4C57-BAD0-48236CD280E5}"/>
                </a:ext>
              </a:extLst>
            </p:cNvPr>
            <p:cNvSpPr txBox="1"/>
            <p:nvPr/>
          </p:nvSpPr>
          <p:spPr>
            <a:xfrm>
              <a:off x="2828553" y="685079"/>
              <a:ext cx="1219370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UWP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FFF398-3E2D-4839-A48E-8EDDC9EA9895}"/>
              </a:ext>
            </a:extLst>
          </p:cNvPr>
          <p:cNvGrpSpPr/>
          <p:nvPr/>
        </p:nvGrpSpPr>
        <p:grpSpPr>
          <a:xfrm>
            <a:off x="408768" y="309820"/>
            <a:ext cx="1370149" cy="2086253"/>
            <a:chOff x="407961" y="309376"/>
            <a:chExt cx="1370343" cy="20865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5C0BE7-DBC8-4496-80CA-4F99D2103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61" y="1544957"/>
              <a:ext cx="850968" cy="85096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BE2C0F-5C45-4ABC-96C3-9466528EE6B1}"/>
                </a:ext>
              </a:extLst>
            </p:cNvPr>
            <p:cNvSpPr txBox="1"/>
            <p:nvPr/>
          </p:nvSpPr>
          <p:spPr>
            <a:xfrm>
              <a:off x="504560" y="309376"/>
              <a:ext cx="1273744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phone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tablet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wear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072BC3F-F96F-4E26-81C2-BAEE6C242B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611" y="1274027"/>
            <a:ext cx="1643798" cy="123284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9EAB1C0-2C1A-40ED-8400-8AFB7D159970}"/>
              </a:ext>
            </a:extLst>
          </p:cNvPr>
          <p:cNvGrpSpPr/>
          <p:nvPr/>
        </p:nvGrpSpPr>
        <p:grpSpPr>
          <a:xfrm>
            <a:off x="5331218" y="685468"/>
            <a:ext cx="1219197" cy="1669817"/>
            <a:chOff x="5809412" y="685079"/>
            <a:chExt cx="1219370" cy="167005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637DD04-AF86-4BDD-8B82-DE89D64C1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111" y="1544312"/>
              <a:ext cx="810821" cy="8108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81474-FAD6-432E-9066-B9B5C3FE0126}"/>
                </a:ext>
              </a:extLst>
            </p:cNvPr>
            <p:cNvSpPr txBox="1"/>
            <p:nvPr/>
          </p:nvSpPr>
          <p:spPr>
            <a:xfrm>
              <a:off x="5809412" y="685079"/>
              <a:ext cx="1219370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WPF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C82862-CE0F-4F5B-95F3-95592A13801A}"/>
              </a:ext>
            </a:extLst>
          </p:cNvPr>
          <p:cNvGrpSpPr/>
          <p:nvPr/>
        </p:nvGrpSpPr>
        <p:grpSpPr>
          <a:xfrm>
            <a:off x="4062115" y="693056"/>
            <a:ext cx="1219197" cy="1670736"/>
            <a:chOff x="4638600" y="692668"/>
            <a:chExt cx="1219370" cy="167097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BBC7DEA-973A-4CBC-8B20-98379EB89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725" y="1434521"/>
              <a:ext cx="929120" cy="92912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7A4DEE-0ED7-44E6-BFC8-B9847BA54893}"/>
                </a:ext>
              </a:extLst>
            </p:cNvPr>
            <p:cNvSpPr txBox="1"/>
            <p:nvPr/>
          </p:nvSpPr>
          <p:spPr>
            <a:xfrm>
              <a:off x="4638600" y="692668"/>
              <a:ext cx="1219370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macOS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8366ED-D39C-404C-BC89-516C910B50C6}"/>
              </a:ext>
            </a:extLst>
          </p:cNvPr>
          <p:cNvSpPr txBox="1"/>
          <p:nvPr/>
        </p:nvSpPr>
        <p:spPr>
          <a:xfrm>
            <a:off x="11029357" y="171465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HoloLens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AE2960-2C9D-428B-A383-CAD154BCA816}"/>
              </a:ext>
            </a:extLst>
          </p:cNvPr>
          <p:cNvSpPr/>
          <p:nvPr/>
        </p:nvSpPr>
        <p:spPr>
          <a:xfrm>
            <a:off x="89412" y="5688046"/>
            <a:ext cx="11990085" cy="104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Xamarin + .NET Core = .NET Everywhere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2EC7BC-B97D-4D13-8A99-D8E784423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603" y="1503196"/>
            <a:ext cx="899872" cy="840864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670F0B1-0A55-4181-8B86-B60CF8358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81" y="1498106"/>
            <a:ext cx="812779" cy="8459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C802C3B-FBB6-4629-B6A9-C6E33E8012BC}"/>
              </a:ext>
            </a:extLst>
          </p:cNvPr>
          <p:cNvGrpSpPr/>
          <p:nvPr/>
        </p:nvGrpSpPr>
        <p:grpSpPr>
          <a:xfrm>
            <a:off x="1948202" y="4197320"/>
            <a:ext cx="9157840" cy="1386653"/>
            <a:chOff x="2100065" y="4204789"/>
            <a:chExt cx="9157840" cy="13866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5335B6C-B8A8-483B-A577-C298360A8195}"/>
                </a:ext>
              </a:extLst>
            </p:cNvPr>
            <p:cNvGrpSpPr/>
            <p:nvPr/>
          </p:nvGrpSpPr>
          <p:grpSpPr>
            <a:xfrm>
              <a:off x="2100065" y="4204789"/>
              <a:ext cx="9157840" cy="1386653"/>
              <a:chOff x="2099498" y="4204901"/>
              <a:chExt cx="9159138" cy="138685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2D5287A-E13E-4902-B8B5-6D96D1286995}"/>
                  </a:ext>
                </a:extLst>
              </p:cNvPr>
              <p:cNvGrpSpPr/>
              <p:nvPr/>
            </p:nvGrpSpPr>
            <p:grpSpPr>
              <a:xfrm>
                <a:off x="4091001" y="4204901"/>
                <a:ext cx="7167635" cy="939309"/>
                <a:chOff x="4091001" y="3996858"/>
                <a:chExt cx="7167635" cy="93930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DD565B4-C80C-4A58-82EB-51E61820B8F7}"/>
                    </a:ext>
                  </a:extLst>
                </p:cNvPr>
                <p:cNvSpPr/>
                <p:nvPr/>
              </p:nvSpPr>
              <p:spPr>
                <a:xfrm rot="10800000" flipV="1">
                  <a:off x="7629173" y="4235521"/>
                  <a:ext cx="3629463" cy="700646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</a:rPr>
                    <a:t>C, Objective-C, Java</a:t>
                  </a:r>
                </a:p>
              </p:txBody>
            </p:sp>
            <p:sp>
              <p:nvSpPr>
                <p:cNvPr id="37" name="Arrow: Down 36">
                  <a:extLst>
                    <a:ext uri="{FF2B5EF4-FFF2-40B4-BE49-F238E27FC236}">
                      <a16:creationId xmlns:a16="http://schemas.microsoft.com/office/drawing/2014/main" id="{172AAC34-80E7-42EE-8978-032E5F27A7B6}"/>
                    </a:ext>
                  </a:extLst>
                </p:cNvPr>
                <p:cNvSpPr/>
                <p:nvPr/>
              </p:nvSpPr>
              <p:spPr>
                <a:xfrm>
                  <a:off x="4091001" y="3996858"/>
                  <a:ext cx="617614" cy="412580"/>
                </a:xfrm>
                <a:prstGeom prst="downArrow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Arrow: Right 37">
                  <a:extLst>
                    <a:ext uri="{FF2B5EF4-FFF2-40B4-BE49-F238E27FC236}">
                      <a16:creationId xmlns:a16="http://schemas.microsoft.com/office/drawing/2014/main" id="{6D643AEB-C1EA-4C33-9AE9-F343EC742DF0}"/>
                    </a:ext>
                  </a:extLst>
                </p:cNvPr>
                <p:cNvSpPr/>
                <p:nvPr/>
              </p:nvSpPr>
              <p:spPr>
                <a:xfrm>
                  <a:off x="6503513" y="4355042"/>
                  <a:ext cx="630977" cy="555194"/>
                </a:xfrm>
                <a:prstGeom prst="rightArrow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FC556-4C35-489B-8CB7-FC94AC295413}"/>
                  </a:ext>
                </a:extLst>
              </p:cNvPr>
              <p:cNvSpPr txBox="1"/>
              <p:nvPr/>
            </p:nvSpPr>
            <p:spPr>
              <a:xfrm>
                <a:off x="2099498" y="5222367"/>
                <a:ext cx="7297807" cy="369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https://developer.xamarin.com/guides/cross-platform/dotnet-embedding/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A8DDE8-C825-4080-A9CA-771E03D8DA52}"/>
                </a:ext>
              </a:extLst>
            </p:cNvPr>
            <p:cNvSpPr txBox="1"/>
            <p:nvPr/>
          </p:nvSpPr>
          <p:spPr>
            <a:xfrm>
              <a:off x="3217542" y="4586143"/>
              <a:ext cx="28861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.NET Embedding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132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754320-53FD-4672-8211-7596FDF1CAD1}"/>
              </a:ext>
            </a:extLst>
          </p:cNvPr>
          <p:cNvSpPr/>
          <p:nvPr/>
        </p:nvSpPr>
        <p:spPr>
          <a:xfrm>
            <a:off x="96490" y="505958"/>
            <a:ext cx="6507043" cy="452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53" dirty="0"/>
              <a:t>https://www.visualstudio.com/zh-hans/app-center/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ED0AC-FF04-49EB-8C80-CD2500206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0" y="1234370"/>
            <a:ext cx="11999020" cy="536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2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246760-7CB6-4DA4-88DE-928D011E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14" y="487606"/>
            <a:ext cx="11195972" cy="58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0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F4ED74-E77C-45CD-903A-64DA4F2C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4915"/>
            <a:ext cx="12192000" cy="5490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DF80FF-6769-49DD-9A98-8DBF2B1D5801}"/>
              </a:ext>
            </a:extLst>
          </p:cNvPr>
          <p:cNvSpPr txBox="1"/>
          <p:nvPr/>
        </p:nvSpPr>
        <p:spPr>
          <a:xfrm>
            <a:off x="1" y="165308"/>
            <a:ext cx="4640315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应用中心 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</a:t>
            </a: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构建</a:t>
            </a:r>
            <a:endParaRPr lang="en-US" sz="2353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153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0FC048-D0EA-4A33-8876-3C41DDF5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65" y="838654"/>
            <a:ext cx="3181203" cy="2375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D75D2-76B9-42B4-A30A-6EF1A6A9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75" y="2871835"/>
            <a:ext cx="5274801" cy="3755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72080-4870-4670-9E58-2A0811045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65" y="2119230"/>
            <a:ext cx="4983994" cy="3048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549AA9-DA05-4B07-9A81-2518C0A49FD5}"/>
              </a:ext>
            </a:extLst>
          </p:cNvPr>
          <p:cNvSpPr txBox="1"/>
          <p:nvPr/>
        </p:nvSpPr>
        <p:spPr>
          <a:xfrm>
            <a:off x="7343335" y="230974"/>
            <a:ext cx="234070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rgbClr val="7030A0"/>
                </a:solidFill>
              </a:rPr>
              <a:t>9</a:t>
            </a:r>
            <a:r>
              <a:rPr lang="zh-CN" altLang="en-US" sz="2800" dirty="0">
                <a:solidFill>
                  <a:srgbClr val="7030A0"/>
                </a:solidFill>
              </a:rPr>
              <a:t>场活动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64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EFAC4B-B1A8-44B2-A94C-F02F442F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7"/>
            <a:ext cx="12192000" cy="5418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50D094-96E5-44F4-8B39-169049B495D7}"/>
              </a:ext>
            </a:extLst>
          </p:cNvPr>
          <p:cNvSpPr txBox="1"/>
          <p:nvPr/>
        </p:nvSpPr>
        <p:spPr>
          <a:xfrm>
            <a:off x="1" y="104145"/>
            <a:ext cx="4640315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应用中心 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发布</a:t>
            </a:r>
            <a:endParaRPr lang="en-US" sz="2353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5762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A7BD5-A151-4098-9B4B-8429E8D8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601" y="665024"/>
            <a:ext cx="3090798" cy="5527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F87B8-B19B-480A-BE32-50FF6C221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958" y="665024"/>
            <a:ext cx="3146825" cy="5518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63A91-8B85-41AE-8E8C-EBD2B484E729}"/>
              </a:ext>
            </a:extLst>
          </p:cNvPr>
          <p:cNvSpPr txBox="1"/>
          <p:nvPr/>
        </p:nvSpPr>
        <p:spPr>
          <a:xfrm>
            <a:off x="158194" y="244404"/>
            <a:ext cx="4640315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应用中心 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beta</a:t>
            </a: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发布安装</a:t>
            </a:r>
            <a:endParaRPr lang="en-US" sz="2353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14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0A069C-E1F4-4D47-8CB3-FF848A827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565"/>
            <a:ext cx="12192000" cy="52608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E11B0-B27C-42AE-9312-D57DED86BE22}"/>
              </a:ext>
            </a:extLst>
          </p:cNvPr>
          <p:cNvSpPr txBox="1"/>
          <p:nvPr/>
        </p:nvSpPr>
        <p:spPr>
          <a:xfrm>
            <a:off x="1" y="183043"/>
            <a:ext cx="4640315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应用中心 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测试 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altLang="zh-CN" sz="2353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UITest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endParaRPr lang="en-US" sz="2353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2684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A2779-C4D4-4E7E-A921-522DDDDF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55669"/>
            <a:ext cx="12192000" cy="5610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B812CB-C945-4ADB-9473-251D9F649161}"/>
              </a:ext>
            </a:extLst>
          </p:cNvPr>
          <p:cNvSpPr txBox="1"/>
          <p:nvPr/>
        </p:nvSpPr>
        <p:spPr>
          <a:xfrm>
            <a:off x="1" y="140147"/>
            <a:ext cx="4640315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应用中心 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统计分析</a:t>
            </a:r>
            <a:endParaRPr lang="en-US" sz="2353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9037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84F92-5E87-450A-A813-1DE3C458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655"/>
            <a:ext cx="12192000" cy="5394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4B6BD-EC3F-4BE4-A102-B2638A9879F9}"/>
              </a:ext>
            </a:extLst>
          </p:cNvPr>
          <p:cNvSpPr txBox="1"/>
          <p:nvPr/>
        </p:nvSpPr>
        <p:spPr>
          <a:xfrm>
            <a:off x="1" y="140147"/>
            <a:ext cx="5708116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应用中心 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统计分析 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自定义事件</a:t>
            </a:r>
            <a:endParaRPr lang="en-US" sz="2353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2683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DC487-C347-4A65-B262-81DE7AF5C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497"/>
            <a:ext cx="12192000" cy="52430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8F47AF-A5CE-4815-90C9-EA144B740C65}"/>
              </a:ext>
            </a:extLst>
          </p:cNvPr>
          <p:cNvSpPr txBox="1"/>
          <p:nvPr/>
        </p:nvSpPr>
        <p:spPr>
          <a:xfrm>
            <a:off x="1" y="140147"/>
            <a:ext cx="5708116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应用中心 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统计分析 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实时日志</a:t>
            </a:r>
            <a:endParaRPr lang="en-US" sz="2353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283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E6503-D376-4E01-BA6C-0E51DCE7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725"/>
            <a:ext cx="12192000" cy="5453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C7FA4-364B-4EB0-BA33-FA7F7065F463}"/>
              </a:ext>
            </a:extLst>
          </p:cNvPr>
          <p:cNvSpPr txBox="1"/>
          <p:nvPr/>
        </p:nvSpPr>
        <p:spPr>
          <a:xfrm>
            <a:off x="1" y="140147"/>
            <a:ext cx="4640315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应用中心 </a:t>
            </a:r>
            <a:r>
              <a:rPr lang="en-US" altLang="zh-C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</a:t>
            </a:r>
            <a:r>
              <a:rPr lang="zh-CN" alt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异常收集与分析</a:t>
            </a:r>
            <a:endParaRPr lang="en-US" sz="2353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9211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37C58-C365-4325-86B6-A2EBF2A6CFBD}"/>
              </a:ext>
            </a:extLst>
          </p:cNvPr>
          <p:cNvSpPr txBox="1"/>
          <p:nvPr/>
        </p:nvSpPr>
        <p:spPr>
          <a:xfrm>
            <a:off x="3600451" y="2943225"/>
            <a:ext cx="4267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Android 8.0 </a:t>
            </a:r>
            <a:r>
              <a:rPr lang="zh-CN" altLang="en-US" sz="4000" dirty="0">
                <a:solidFill>
                  <a:schemeClr val="bg1"/>
                </a:solidFill>
              </a:rPr>
              <a:t>新特性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BFED3-EE75-40D4-96DC-3554D079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38237"/>
            <a:ext cx="86868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7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FDBA99-9CEC-4B33-A113-F7A735F8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119187"/>
            <a:ext cx="88963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69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60961D-E918-42ED-BA20-740843E30DDF}"/>
              </a:ext>
            </a:extLst>
          </p:cNvPr>
          <p:cNvSpPr txBox="1"/>
          <p:nvPr/>
        </p:nvSpPr>
        <p:spPr>
          <a:xfrm>
            <a:off x="3025704" y="2728649"/>
            <a:ext cx="6140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有奖问答：</a:t>
            </a:r>
            <a:endParaRPr lang="en-US" altLang="zh-CN" sz="3200" dirty="0"/>
          </a:p>
          <a:p>
            <a:r>
              <a:rPr lang="en-US" altLang="zh-CN" sz="3200" dirty="0"/>
              <a:t>BXUG</a:t>
            </a:r>
            <a:r>
              <a:rPr lang="zh-CN" altLang="en-US" sz="3200" dirty="0"/>
              <a:t>第</a:t>
            </a:r>
            <a:r>
              <a:rPr lang="en-US" altLang="zh-CN" sz="3200" dirty="0"/>
              <a:t>1</a:t>
            </a:r>
            <a:r>
              <a:rPr lang="zh-CN" altLang="en-US" sz="3200" dirty="0"/>
              <a:t>期活动是在几月举办的</a:t>
            </a:r>
            <a:r>
              <a:rPr lang="en-US" altLang="zh-CN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03306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74687-3BCB-4011-AEC9-284AE3B4D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128712"/>
            <a:ext cx="88487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FF17E0-7894-478F-8EFD-A6C0E376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82" y="993017"/>
            <a:ext cx="85248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68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37064D-66AE-4958-8B8C-2ECC9297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59" y="1050167"/>
            <a:ext cx="8858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90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54204-5BCB-40A1-8A5C-B1A8F1F8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27" y="820469"/>
            <a:ext cx="5279873" cy="2771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230A0E-D072-4B36-8AD6-7D03AE0C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98" y="2888420"/>
            <a:ext cx="6002563" cy="31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28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CDEE0-F8EA-423D-B1DC-2DFF459A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950450"/>
            <a:ext cx="8191500" cy="44005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298655-AF87-4CF6-A883-83864A484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88" y="1112375"/>
            <a:ext cx="7251752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66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37C58-C365-4325-86B6-A2EBF2A6CFBD}"/>
              </a:ext>
            </a:extLst>
          </p:cNvPr>
          <p:cNvSpPr txBox="1"/>
          <p:nvPr/>
        </p:nvSpPr>
        <p:spPr>
          <a:xfrm>
            <a:off x="4386264" y="2828925"/>
            <a:ext cx="3166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iOS 11 </a:t>
            </a:r>
            <a:r>
              <a:rPr lang="zh-CN" altLang="en-US" sz="4000" dirty="0">
                <a:solidFill>
                  <a:schemeClr val="bg1"/>
                </a:solidFill>
              </a:rPr>
              <a:t>新特性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454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8CE10-CE03-4C20-8CEE-8980D395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862013"/>
            <a:ext cx="6256638" cy="31384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1584FC-2CA5-4391-86E5-06FB64422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118" y="2857500"/>
            <a:ext cx="6021594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3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0E73D4-FEC1-440D-9770-43F79FF8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95387"/>
            <a:ext cx="86010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76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1F5D8F-6417-419F-B061-985FCB95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200150"/>
            <a:ext cx="5595939" cy="2786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BC84D2-8B1A-46D3-9910-CCE8FB14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3" y="3119436"/>
            <a:ext cx="5410199" cy="299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62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8C9F8-C97B-4B6B-8613-D770361D4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200150"/>
            <a:ext cx="87153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5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652CE-6F14-4825-BA31-F83965F0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980" y="917404"/>
            <a:ext cx="8448675" cy="3419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3057A-1CB2-4FCF-9D22-69C72F93E3B0}"/>
              </a:ext>
            </a:extLst>
          </p:cNvPr>
          <p:cNvSpPr txBox="1"/>
          <p:nvPr/>
        </p:nvSpPr>
        <p:spPr>
          <a:xfrm>
            <a:off x="9748910" y="3052688"/>
            <a:ext cx="829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accent2"/>
                </a:solidFill>
              </a:rPr>
              <a:t>？</a:t>
            </a:r>
            <a:endParaRPr lang="en-US" sz="6000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259DD-3F6F-4DF0-850C-05DA2F412563}"/>
              </a:ext>
            </a:extLst>
          </p:cNvPr>
          <p:cNvSpPr txBox="1"/>
          <p:nvPr/>
        </p:nvSpPr>
        <p:spPr>
          <a:xfrm>
            <a:off x="304680" y="3429000"/>
            <a:ext cx="39276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rgbClr val="7030A0"/>
                </a:solidFill>
              </a:rPr>
              <a:t>11</a:t>
            </a:r>
            <a:r>
              <a:rPr lang="zh-CN" altLang="en-US" sz="2800" dirty="0">
                <a:solidFill>
                  <a:srgbClr val="7030A0"/>
                </a:solidFill>
              </a:rPr>
              <a:t>位分享者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surface&#10;&#10;Description generated with very high confidence">
            <a:extLst>
              <a:ext uri="{FF2B5EF4-FFF2-40B4-BE49-F238E27FC236}">
                <a16:creationId xmlns:a16="http://schemas.microsoft.com/office/drawing/2014/main" id="{1CAE4C71-FE92-4C23-B384-07BB00C3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21" y="2675573"/>
            <a:ext cx="2173458" cy="2173458"/>
          </a:xfrm>
          <a:prstGeom prst="rect">
            <a:avLst/>
          </a:prstGeom>
        </p:spPr>
      </p:pic>
      <p:pic>
        <p:nvPicPr>
          <p:cNvPr id="5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E76C6-E3D7-4C00-A1BC-91460FCA3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889" y="2675573"/>
            <a:ext cx="2247900" cy="224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C846D-CCB6-495B-8164-5BE943C3B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7" y="2675573"/>
            <a:ext cx="2247900" cy="224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21F01-1065-48E2-9A0F-2549639DEDD2}"/>
              </a:ext>
            </a:extLst>
          </p:cNvPr>
          <p:cNvSpPr txBox="1"/>
          <p:nvPr/>
        </p:nvSpPr>
        <p:spPr>
          <a:xfrm>
            <a:off x="3033131" y="301313"/>
            <a:ext cx="6340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7030A0"/>
                </a:solidFill>
              </a:rPr>
              <a:t>我爱微软</a:t>
            </a:r>
            <a:r>
              <a:rPr lang="zh-CN" altLang="en-US" sz="8800" dirty="0">
                <a:solidFill>
                  <a:srgbClr val="7030A0"/>
                </a:solidFill>
              </a:rPr>
              <a:t>天安门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6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278CBE-B13D-4A63-836A-C9180F7FDFB1}"/>
              </a:ext>
            </a:extLst>
          </p:cNvPr>
          <p:cNvSpPr/>
          <p:nvPr/>
        </p:nvSpPr>
        <p:spPr>
          <a:xfrm>
            <a:off x="1011857" y="1886082"/>
            <a:ext cx="99046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Microsoft Connect(); </a:t>
            </a:r>
          </a:p>
          <a:p>
            <a:pPr algn="ctr"/>
            <a:r>
              <a:rPr lang="en-US" altLang="zh-CN" sz="8800" dirty="0">
                <a:solidFill>
                  <a:schemeClr val="bg1"/>
                </a:solidFill>
              </a:rPr>
              <a:t>#Mobile#</a:t>
            </a:r>
          </a:p>
          <a:p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29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7A9592-67FA-4DF8-AE1F-D09FCB1DD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28712"/>
            <a:ext cx="9124950" cy="4600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55638B-2F4E-4CEB-97E2-13BCB6D62148}"/>
              </a:ext>
            </a:extLst>
          </p:cNvPr>
          <p:cNvSpPr txBox="1"/>
          <p:nvPr/>
        </p:nvSpPr>
        <p:spPr>
          <a:xfrm>
            <a:off x="2990391" y="492370"/>
            <a:ext cx="6695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Xamarin: The Future of Mobile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157D8-6A0D-44C8-AAA0-72CD216C613B}"/>
              </a:ext>
            </a:extLst>
          </p:cNvPr>
          <p:cNvSpPr txBox="1"/>
          <p:nvPr/>
        </p:nvSpPr>
        <p:spPr>
          <a:xfrm>
            <a:off x="4526083" y="5842410"/>
            <a:ext cx="3139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James </a:t>
            </a:r>
            <a:r>
              <a:rPr lang="en-US" sz="2800" dirty="0" err="1"/>
              <a:t>Montemagno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846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0313C-9B92-488D-A688-345D0F2F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133475"/>
            <a:ext cx="91154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401</Words>
  <Application>Microsoft Office PowerPoint</Application>
  <PresentationFormat>Widescreen</PresentationFormat>
  <Paragraphs>76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BXUG Xamarin分享会 第5期  2017-08-12</dc:title>
  <dc:creator>james zhou</dc:creator>
  <cp:lastModifiedBy>james zhou</cp:lastModifiedBy>
  <cp:revision>246</cp:revision>
  <dcterms:created xsi:type="dcterms:W3CDTF">2017-08-11T16:28:24Z</dcterms:created>
  <dcterms:modified xsi:type="dcterms:W3CDTF">2017-12-22T17:11:42Z</dcterms:modified>
</cp:coreProperties>
</file>